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07" r:id="rId3"/>
    <p:sldId id="508" r:id="rId4"/>
    <p:sldId id="509" r:id="rId5"/>
    <p:sldId id="510" r:id="rId6"/>
    <p:sldId id="512" r:id="rId7"/>
    <p:sldId id="513" r:id="rId8"/>
    <p:sldId id="514" r:id="rId9"/>
    <p:sldId id="515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EEDE6-0502-431A-BCD7-194540BF6E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KZ" dirty="0"/>
              <a:t>Л</a:t>
            </a:r>
            <a:r>
              <a:rPr lang="kk-KZ" dirty="0"/>
              <a:t>е</a:t>
            </a:r>
            <a:r>
              <a:rPr lang="ru-KZ" dirty="0"/>
              <a:t>к</a:t>
            </a:r>
            <a:r>
              <a:rPr lang="kk-KZ" dirty="0"/>
              <a:t>ц</a:t>
            </a:r>
            <a:r>
              <a:rPr lang="ru-KZ" dirty="0"/>
              <a:t>и</a:t>
            </a:r>
            <a:r>
              <a:rPr lang="kk-KZ" dirty="0"/>
              <a:t>я</a:t>
            </a:r>
            <a:r>
              <a:rPr lang="ru-KZ" dirty="0"/>
              <a:t> </a:t>
            </a:r>
            <a:r>
              <a:rPr lang="en-US" dirty="0"/>
              <a:t>5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EC46A5A-D0F1-4465-8293-7D0E97641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084" y="4575915"/>
            <a:ext cx="10993546" cy="590321"/>
          </a:xfrm>
        </p:spPr>
        <p:txBody>
          <a:bodyPr/>
          <a:lstStyle/>
          <a:p>
            <a:pPr algn="ctr"/>
            <a:r>
              <a:rPr lang="ru-KZ" dirty="0">
                <a:solidFill>
                  <a:srgbClr val="FFC000"/>
                </a:solidFill>
              </a:rPr>
              <a:t>И</a:t>
            </a:r>
            <a:r>
              <a:rPr lang="kk-KZ" dirty="0">
                <a:solidFill>
                  <a:srgbClr val="FFC000"/>
                </a:solidFill>
              </a:rPr>
              <a:t>з</a:t>
            </a:r>
            <a:r>
              <a:rPr lang="ru-KZ" dirty="0">
                <a:solidFill>
                  <a:srgbClr val="FFC000"/>
                </a:solidFill>
              </a:rPr>
              <a:t>м</a:t>
            </a:r>
            <a:r>
              <a:rPr lang="kk-KZ" dirty="0">
                <a:solidFill>
                  <a:srgbClr val="FFC000"/>
                </a:solidFill>
              </a:rPr>
              <a:t>е</a:t>
            </a:r>
            <a:r>
              <a:rPr lang="ru-KZ" dirty="0">
                <a:solidFill>
                  <a:srgbClr val="FFC000"/>
                </a:solidFill>
              </a:rPr>
              <a:t>н</a:t>
            </a:r>
            <a:r>
              <a:rPr lang="kk-KZ" dirty="0">
                <a:solidFill>
                  <a:srgbClr val="FFC000"/>
                </a:solidFill>
              </a:rPr>
              <a:t>е</a:t>
            </a:r>
            <a:r>
              <a:rPr lang="ru-KZ" dirty="0">
                <a:solidFill>
                  <a:srgbClr val="FFC000"/>
                </a:solidFill>
              </a:rPr>
              <a:t>н</a:t>
            </a:r>
            <a:r>
              <a:rPr lang="kk-KZ" dirty="0">
                <a:solidFill>
                  <a:srgbClr val="FFC000"/>
                </a:solidFill>
              </a:rPr>
              <a:t>и</a:t>
            </a:r>
            <a:r>
              <a:rPr lang="ru-KZ" dirty="0">
                <a:solidFill>
                  <a:srgbClr val="FFC000"/>
                </a:solidFill>
              </a:rPr>
              <a:t>я </a:t>
            </a:r>
            <a:r>
              <a:rPr lang="kk-KZ" dirty="0">
                <a:solidFill>
                  <a:srgbClr val="FFC000"/>
                </a:solidFill>
              </a:rPr>
              <a:t>б</a:t>
            </a:r>
            <a:r>
              <a:rPr lang="ru-KZ" dirty="0">
                <a:solidFill>
                  <a:srgbClr val="FFC000"/>
                </a:solidFill>
              </a:rPr>
              <a:t>а</a:t>
            </a:r>
            <a:r>
              <a:rPr lang="kk-KZ" dirty="0">
                <a:solidFill>
                  <a:srgbClr val="FFC000"/>
                </a:solidFill>
              </a:rPr>
              <a:t>з</a:t>
            </a:r>
            <a:r>
              <a:rPr lang="ru-KZ" dirty="0">
                <a:solidFill>
                  <a:srgbClr val="FFC000"/>
                </a:solidFill>
              </a:rPr>
              <a:t>ы </a:t>
            </a:r>
            <a:r>
              <a:rPr lang="kk-KZ" dirty="0">
                <a:solidFill>
                  <a:srgbClr val="FFC000"/>
                </a:solidFill>
              </a:rPr>
              <a:t>д</a:t>
            </a:r>
            <a:r>
              <a:rPr lang="ru-KZ" dirty="0">
                <a:solidFill>
                  <a:srgbClr val="FFC000"/>
                </a:solidFill>
              </a:rPr>
              <a:t>а</a:t>
            </a:r>
            <a:r>
              <a:rPr lang="kk-KZ" dirty="0">
                <a:solidFill>
                  <a:srgbClr val="FFC000"/>
                </a:solidFill>
              </a:rPr>
              <a:t>н</a:t>
            </a:r>
            <a:r>
              <a:rPr lang="ru-KZ" dirty="0">
                <a:solidFill>
                  <a:srgbClr val="FFC000"/>
                </a:solidFill>
              </a:rPr>
              <a:t>н</a:t>
            </a:r>
            <a:r>
              <a:rPr lang="kk-KZ" dirty="0">
                <a:solidFill>
                  <a:srgbClr val="FFC000"/>
                </a:solidFill>
              </a:rPr>
              <a:t>ы</a:t>
            </a:r>
            <a:r>
              <a:rPr lang="ru-KZ" dirty="0">
                <a:solidFill>
                  <a:srgbClr val="FFC000"/>
                </a:solidFill>
              </a:rPr>
              <a:t>х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616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33A2F42E-B91E-421C-AB70-2F4C9D7D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altLang="ru-RU" dirty="0"/>
              <a:t> </a:t>
            </a:r>
            <a:r>
              <a:rPr lang="kk-KZ" altLang="ru-RU" dirty="0">
                <a:solidFill>
                  <a:srgbClr val="FFC000"/>
                </a:solidFill>
              </a:rPr>
              <a:t>Объявление ключей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0EF53092-6481-4FB1-AB46-2F5E9E489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Используйте ПЕРВИЧНЫЙ КЛЮЧ или УНИКАЛЬНЫЙ.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Но только один первичный ключ, разрешено много УНИКАЛЬНЫХ. SQL позволяет реализациям создавать индекс (структура данных для ускорения доступа с заданным значением ключа) только в ответ на PRIMARY KEY.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Но </a:t>
            </a:r>
            <a:r>
              <a:rPr lang="ru-RU" sz="2800" dirty="0" err="1"/>
              <a:t>PostgreSQL</a:t>
            </a:r>
            <a:r>
              <a:rPr lang="ru-RU" sz="2800" dirty="0"/>
              <a:t> и </a:t>
            </a:r>
            <a:r>
              <a:rPr lang="ru-RU" sz="2800" dirty="0" err="1"/>
              <a:t>Oracle</a:t>
            </a:r>
            <a:r>
              <a:rPr lang="ru-RU" sz="2800" dirty="0"/>
              <a:t> создают индексы для обоих. SQL не допускает пустых значений в первичном ключе, но допускает их в «уникальных» столбцах (которые могут иметь два или более пустых значения, но не повторяющиеся ненулевые значения). </a:t>
            </a:r>
            <a:endParaRPr lang="en-US" alt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82BDA83F-D1C0-40DE-BF2F-D128E4701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altLang="ru-RU" dirty="0"/>
              <a:t> </a:t>
            </a:r>
            <a:r>
              <a:rPr lang="ru-KZ" altLang="ru-RU" dirty="0">
                <a:solidFill>
                  <a:srgbClr val="FFC000"/>
                </a:solidFill>
              </a:rPr>
              <a:t>О</a:t>
            </a:r>
            <a:r>
              <a:rPr lang="kk-KZ" altLang="ru-RU" dirty="0">
                <a:solidFill>
                  <a:srgbClr val="FFC000"/>
                </a:solidFill>
              </a:rPr>
              <a:t>б</a:t>
            </a:r>
            <a:r>
              <a:rPr lang="ru-KZ" altLang="ru-RU" dirty="0">
                <a:solidFill>
                  <a:srgbClr val="FFC000"/>
                </a:solidFill>
              </a:rPr>
              <a:t>ъ</a:t>
            </a:r>
            <a:r>
              <a:rPr lang="kk-KZ" altLang="ru-RU" dirty="0">
                <a:solidFill>
                  <a:srgbClr val="FFC000"/>
                </a:solidFill>
              </a:rPr>
              <a:t>я</a:t>
            </a:r>
            <a:r>
              <a:rPr lang="ru-KZ" altLang="ru-RU" dirty="0">
                <a:solidFill>
                  <a:srgbClr val="FFC000"/>
                </a:solidFill>
              </a:rPr>
              <a:t>в</a:t>
            </a:r>
            <a:r>
              <a:rPr lang="kk-KZ" altLang="ru-RU" dirty="0">
                <a:solidFill>
                  <a:srgbClr val="FFC000"/>
                </a:solidFill>
              </a:rPr>
              <a:t>л</a:t>
            </a:r>
            <a:r>
              <a:rPr lang="ru-KZ" altLang="ru-RU" dirty="0">
                <a:solidFill>
                  <a:srgbClr val="FFC000"/>
                </a:solidFill>
              </a:rPr>
              <a:t>е</a:t>
            </a:r>
            <a:r>
              <a:rPr lang="kk-KZ" altLang="ru-RU" dirty="0">
                <a:solidFill>
                  <a:srgbClr val="FFC000"/>
                </a:solidFill>
              </a:rPr>
              <a:t>н</a:t>
            </a:r>
            <a:r>
              <a:rPr lang="ru-KZ" altLang="ru-RU" dirty="0">
                <a:solidFill>
                  <a:srgbClr val="FFC000"/>
                </a:solidFill>
              </a:rPr>
              <a:t>и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r>
              <a:rPr lang="ru-KZ" altLang="ru-RU" dirty="0">
                <a:solidFill>
                  <a:srgbClr val="FFC000"/>
                </a:solidFill>
              </a:rPr>
              <a:t> </a:t>
            </a:r>
            <a:r>
              <a:rPr lang="kk-KZ" altLang="ru-RU" dirty="0">
                <a:solidFill>
                  <a:srgbClr val="FFC000"/>
                </a:solidFill>
              </a:rPr>
              <a:t>к</a:t>
            </a:r>
            <a:r>
              <a:rPr lang="ru-KZ" altLang="ru-RU" dirty="0">
                <a:solidFill>
                  <a:srgbClr val="FFC000"/>
                </a:solidFill>
              </a:rPr>
              <a:t>л</a:t>
            </a:r>
            <a:r>
              <a:rPr lang="kk-KZ" altLang="ru-RU" dirty="0">
                <a:solidFill>
                  <a:srgbClr val="FFC000"/>
                </a:solidFill>
              </a:rPr>
              <a:t>ю</a:t>
            </a:r>
            <a:r>
              <a:rPr lang="ru-KZ" altLang="ru-RU" dirty="0">
                <a:solidFill>
                  <a:srgbClr val="FFC000"/>
                </a:solidFill>
              </a:rPr>
              <a:t>ч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r>
              <a:rPr lang="ru-KZ" altLang="ru-RU" dirty="0">
                <a:solidFill>
                  <a:srgbClr val="FFC000"/>
                </a:solidFill>
              </a:rPr>
              <a:t>й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C2E8D2B4-CDB1-4624-A2BB-7A09F4090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2467005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r>
              <a:rPr lang="ru-RU" sz="2000" dirty="0"/>
              <a:t>Два места для объявления: </a:t>
            </a:r>
            <a:endParaRPr lang="ru-KZ" sz="2000" dirty="0"/>
          </a:p>
          <a:p>
            <a:pPr marL="533400" indent="-533400">
              <a:buNone/>
            </a:pPr>
            <a:r>
              <a:rPr lang="ru-RU" sz="2000" dirty="0"/>
              <a:t>После типа атрибута, если атрибут сам по себе является ключом.</a:t>
            </a:r>
            <a:endParaRPr lang="ru-KZ" sz="2000" dirty="0"/>
          </a:p>
          <a:p>
            <a:pPr marL="533400" indent="-533400">
              <a:buNone/>
            </a:pPr>
            <a:r>
              <a:rPr lang="ru-RU" sz="2000" dirty="0"/>
              <a:t>Как отдельный элемент. Существенный, если ключ &gt; 1 атрибут. </a:t>
            </a:r>
            <a:endParaRPr lang="en-US" alt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59114992-9480-4E84-8890-BBEFEF744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ru-KZ" altLang="ru-RU" dirty="0">
                <a:solidFill>
                  <a:srgbClr val="FFC000"/>
                </a:solidFill>
              </a:rPr>
              <a:t>П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r>
              <a:rPr lang="ru-KZ" altLang="ru-RU" dirty="0">
                <a:solidFill>
                  <a:srgbClr val="FFC000"/>
                </a:solidFill>
              </a:rPr>
              <a:t>и</a:t>
            </a:r>
            <a:r>
              <a:rPr lang="kk-KZ" altLang="ru-RU" dirty="0">
                <a:solidFill>
                  <a:srgbClr val="FFC000"/>
                </a:solidFill>
              </a:rPr>
              <a:t>м</a:t>
            </a:r>
            <a:r>
              <a:rPr lang="ru-KZ" altLang="ru-RU" dirty="0">
                <a:solidFill>
                  <a:srgbClr val="FFC000"/>
                </a:solidFill>
              </a:rPr>
              <a:t>е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2EE8F4FA-8D56-4AF4-B560-3BE4F252E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1" y="2021105"/>
            <a:ext cx="11029616" cy="4134739"/>
          </a:xfrm>
        </p:spPr>
        <p:txBody>
          <a:bodyPr/>
          <a:lstStyle/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 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apple VARCHAR(20),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price REAL,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PRIMARY KEY(</a:t>
            </a:r>
            <a:r>
              <a:rPr lang="en-US" altLang="ru-RU" dirty="0" err="1">
                <a:latin typeface="Courier" charset="0"/>
              </a:rPr>
              <a:t>shop,apple</a:t>
            </a:r>
            <a:r>
              <a:rPr lang="en-US" altLang="ru-RU" dirty="0">
                <a:latin typeface="Courier" charset="0"/>
              </a:rPr>
              <a:t>)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 );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7F3C0FF5-E23D-43F4-A604-6BD096F9D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3236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ru-KZ" altLang="ru-RU" dirty="0">
                <a:solidFill>
                  <a:srgbClr val="FFC000"/>
                </a:solidFill>
              </a:rPr>
              <a:t>П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r>
              <a:rPr lang="ru-KZ" altLang="ru-RU" dirty="0">
                <a:solidFill>
                  <a:srgbClr val="FFC000"/>
                </a:solidFill>
              </a:rPr>
              <a:t>и</a:t>
            </a:r>
            <a:r>
              <a:rPr lang="kk-KZ" altLang="ru-RU" dirty="0">
                <a:solidFill>
                  <a:srgbClr val="FFC000"/>
                </a:solidFill>
              </a:rPr>
              <a:t>м</a:t>
            </a:r>
            <a:r>
              <a:rPr lang="ru-KZ" altLang="ru-RU" dirty="0">
                <a:solidFill>
                  <a:srgbClr val="FFC000"/>
                </a:solidFill>
              </a:rPr>
              <a:t>е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8F06A970-70BB-4F61-BACA-EA49B44A7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apple VARCHAR(20),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price REAL,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UNIQUE(</a:t>
            </a:r>
            <a:r>
              <a:rPr lang="en-US" altLang="ru-RU" sz="2400" dirty="0" err="1">
                <a:latin typeface="Courier" charset="0"/>
              </a:rPr>
              <a:t>shop,apple</a:t>
            </a:r>
            <a:r>
              <a:rPr lang="en-US" altLang="ru-RU" sz="2400" dirty="0">
                <a:latin typeface="Courier" charset="0"/>
              </a:rPr>
              <a:t>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is different than: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shop CHAR(20) UNIQUE,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apple VARCHAR(20) UNIQUE,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price REAL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);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9DCD75F1-E6D0-432E-8886-54F5889A1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868" y="906011"/>
            <a:ext cx="10369492" cy="72145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ru-RU" dirty="0"/>
              <a:t> </a:t>
            </a:r>
            <a:r>
              <a:rPr lang="ru-RU" sz="2700" dirty="0">
                <a:solidFill>
                  <a:srgbClr val="FFC000"/>
                </a:solidFill>
              </a:rPr>
              <a:t>Другие свойства, которые вы можете присвоить атрибутам</a:t>
            </a:r>
            <a:endParaRPr lang="en-US" altLang="ru-RU" sz="2700" dirty="0">
              <a:solidFill>
                <a:srgbClr val="FFC000"/>
              </a:solidFill>
            </a:endParaRP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D525422A-76B1-472C-9B4A-0D108DC91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8" y="2206304"/>
            <a:ext cx="9218802" cy="3965895"/>
          </a:xfrm>
        </p:spPr>
        <p:txBody>
          <a:bodyPr>
            <a:normAutofit fontScale="85000" lnSpcReduction="2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NOT NULL</a:t>
            </a:r>
            <a:r>
              <a:rPr lang="en-US" altLang="ru-RU" sz="2800" dirty="0"/>
              <a:t> = every tuple must have a real value for this attribute.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DEFAULT</a:t>
            </a:r>
            <a:r>
              <a:rPr lang="en-US" altLang="ru-RU" sz="2800" dirty="0"/>
              <a:t> value = a value to use whenever no other value of this attribute is known.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altLang="ru-RU" sz="4400" dirty="0"/>
              <a:t> </a:t>
            </a:r>
            <a:r>
              <a:rPr lang="en-US" altLang="ru-RU" sz="3600" dirty="0"/>
              <a:t>Example</a:t>
            </a:r>
            <a:endParaRPr lang="en-US" altLang="ru-RU" sz="4400" dirty="0"/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CREATE TABLE Consumers (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 name CHAR(30) PRIMARY KEY,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 </a:t>
            </a:r>
            <a:r>
              <a:rPr lang="en-US" altLang="ru-RU" sz="2400" dirty="0" err="1">
                <a:latin typeface="Courier" charset="0"/>
              </a:rPr>
              <a:t>addr</a:t>
            </a:r>
            <a:r>
              <a:rPr lang="en-US" altLang="ru-RU" sz="2400" dirty="0">
                <a:latin typeface="Courier" charset="0"/>
              </a:rPr>
              <a:t> CHAR(50)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		DEFAULT '123 Sesame St',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 phone CHAR(16)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EA0D4801-6E69-458B-9186-50B71D66E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3123" y="773886"/>
            <a:ext cx="982350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Другие свойства, которые вы можете присвоить атрибутам </a:t>
            </a:r>
            <a:endParaRPr lang="ru-RU" altLang="ru-RU" dirty="0">
              <a:solidFill>
                <a:srgbClr val="FFC000"/>
              </a:solidFill>
            </a:endParaRPr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8EC4F82D-FC87-47ED-85B6-6D561CDB2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23" y="1937857"/>
            <a:ext cx="10335237" cy="4521666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INSERT INTO Consumers(name)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VALUES('Sally')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results in the following tuple:</a:t>
            </a:r>
          </a:p>
          <a:p>
            <a:pPr lvl="1">
              <a:lnSpc>
                <a:spcPct val="110000"/>
              </a:lnSpc>
              <a:buFont typeface="Zapf Dingbats" charset="2"/>
              <a:buNone/>
            </a:pPr>
            <a:r>
              <a:rPr lang="en-US" altLang="ru-RU" sz="2400" dirty="0"/>
              <a:t>	name	</a:t>
            </a:r>
            <a:r>
              <a:rPr lang="en-US" altLang="ru-RU" sz="2400" dirty="0" err="1"/>
              <a:t>addr</a:t>
            </a:r>
            <a:r>
              <a:rPr lang="en-US" altLang="ru-RU" sz="2400" dirty="0"/>
              <a:t>			phone</a:t>
            </a:r>
          </a:p>
          <a:p>
            <a:pPr lvl="1">
              <a:lnSpc>
                <a:spcPct val="110000"/>
              </a:lnSpc>
              <a:buFont typeface="Zapf Dingbats" charset="2"/>
              <a:buNone/>
            </a:pPr>
            <a:r>
              <a:rPr lang="en-US" altLang="ru-RU" sz="2400" dirty="0"/>
              <a:t>	Sally	123 Sesame St. 	NULL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Primary key is by default not NULL.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This insert is legal.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OK to list a subset of the attributes and values for only this subset.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But if we had declared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phone CHAR(16) NOT NULL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	then the insertion could not be made.</a:t>
            </a:r>
          </a:p>
        </p:txBody>
      </p:sp>
      <p:sp>
        <p:nvSpPr>
          <p:cNvPr id="281604" name="Line 4">
            <a:extLst>
              <a:ext uri="{FF2B5EF4-FFF2-40B4-BE49-F238E27FC236}">
                <a16:creationId xmlns:a16="http://schemas.microsoft.com/office/drawing/2014/main" id="{7C234FDE-9A85-46E3-B11F-2F478A8E2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33738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5" name="Line 5">
            <a:extLst>
              <a:ext uri="{FF2B5EF4-FFF2-40B4-BE49-F238E27FC236}">
                <a16:creationId xmlns:a16="http://schemas.microsoft.com/office/drawing/2014/main" id="{11D0AE09-AAD1-475C-8A5C-A6729E0054C1}"/>
              </a:ext>
            </a:extLst>
          </p:cNvPr>
          <p:cNvSpPr>
            <a:spLocks noChangeShapeType="1"/>
          </p:cNvSpPr>
          <p:nvPr/>
        </p:nvSpPr>
        <p:spPr bwMode="auto">
          <a:xfrm>
            <a:off x="973123" y="3565321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6" name="Line 6">
            <a:extLst>
              <a:ext uri="{FF2B5EF4-FFF2-40B4-BE49-F238E27FC236}">
                <a16:creationId xmlns:a16="http://schemas.microsoft.com/office/drawing/2014/main" id="{394453AE-68A7-4035-BB37-EFDE3AAD3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458" y="329967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7" name="Line 7">
            <a:extLst>
              <a:ext uri="{FF2B5EF4-FFF2-40B4-BE49-F238E27FC236}">
                <a16:creationId xmlns:a16="http://schemas.microsoft.com/office/drawing/2014/main" id="{3FBB13C8-D504-4B35-A6C0-81676A522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8995" y="3301767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C7A706FB-4098-4708-A20A-BDB1612EB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872455"/>
            <a:ext cx="11029616" cy="63377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Interesting Defaults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591A2940-608F-4A55-AF77-89EB5FFDB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119" y="2055302"/>
            <a:ext cx="10293292" cy="4496500"/>
          </a:xfrm>
        </p:spPr>
        <p:txBody>
          <a:bodyPr/>
          <a:lstStyle/>
          <a:p>
            <a:r>
              <a:rPr lang="en-US" altLang="ru-RU" dirty="0"/>
              <a:t> </a:t>
            </a:r>
            <a:r>
              <a:rPr lang="en-US" altLang="ru-RU" dirty="0">
                <a:latin typeface="Courier" charset="0"/>
              </a:rPr>
              <a:t>DEFAULT CURRENT_TIMESTAMP</a:t>
            </a:r>
            <a:endParaRPr lang="en-US" altLang="ru-RU" dirty="0"/>
          </a:p>
          <a:p>
            <a:r>
              <a:rPr lang="en-US" altLang="ru-RU" dirty="0"/>
              <a:t> </a:t>
            </a:r>
            <a:r>
              <a:rPr lang="en-US" altLang="ru-RU" dirty="0">
                <a:latin typeface="Courier" charset="0"/>
              </a:rPr>
              <a:t>SEQUENCE</a:t>
            </a:r>
            <a:endParaRPr lang="en-US" altLang="ru-RU" dirty="0"/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CREATE SEQUENCE </a:t>
            </a:r>
            <a:r>
              <a:rPr lang="en-US" altLang="ru-RU" dirty="0" err="1">
                <a:latin typeface="Courier" charset="0"/>
              </a:rPr>
              <a:t>customer_seq</a:t>
            </a:r>
            <a:r>
              <a:rPr lang="en-US" altLang="ru-RU" dirty="0">
                <a:latin typeface="Courier" charset="0"/>
              </a:rPr>
              <a:t>;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CREATE TABLE Customer (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</a:t>
            </a:r>
            <a:r>
              <a:rPr lang="en-US" altLang="ru-RU" dirty="0" err="1">
                <a:latin typeface="Courier" charset="0"/>
              </a:rPr>
              <a:t>customerID</a:t>
            </a:r>
            <a:r>
              <a:rPr lang="en-US" altLang="ru-RU" dirty="0">
                <a:latin typeface="Courier" charset="0"/>
              </a:rPr>
              <a:t> INTEGER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  DEFAULT </a:t>
            </a:r>
            <a:r>
              <a:rPr lang="en-US" altLang="ru-RU" dirty="0" err="1">
                <a:latin typeface="Courier" charset="0"/>
              </a:rPr>
              <a:t>nextval</a:t>
            </a:r>
            <a:r>
              <a:rPr lang="en-US" altLang="ru-RU" dirty="0">
                <a:latin typeface="Courier" charset="0"/>
              </a:rPr>
              <a:t>('</a:t>
            </a:r>
            <a:r>
              <a:rPr lang="en-US" altLang="ru-RU" dirty="0" err="1">
                <a:latin typeface="Courier" charset="0"/>
              </a:rPr>
              <a:t>customer_seq</a:t>
            </a:r>
            <a:r>
              <a:rPr lang="en-US" altLang="ru-RU" dirty="0">
                <a:latin typeface="Courier" charset="0"/>
              </a:rPr>
              <a:t>'),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name VARCHAR(30)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C139C951-621A-4991-B5F2-AE092D157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ru-KZ" altLang="ru-RU" dirty="0">
                <a:solidFill>
                  <a:srgbClr val="FFC000"/>
                </a:solidFill>
              </a:rPr>
              <a:t>И</a:t>
            </a:r>
            <a:r>
              <a:rPr lang="kk-KZ" altLang="ru-RU" dirty="0">
                <a:solidFill>
                  <a:srgbClr val="FFC000"/>
                </a:solidFill>
              </a:rPr>
              <a:t>з</a:t>
            </a:r>
            <a:r>
              <a:rPr lang="ru-KZ" altLang="ru-RU" dirty="0">
                <a:solidFill>
                  <a:srgbClr val="FFC000"/>
                </a:solidFill>
              </a:rPr>
              <a:t>м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r>
              <a:rPr lang="ru-KZ" altLang="ru-RU" dirty="0">
                <a:solidFill>
                  <a:srgbClr val="FFC000"/>
                </a:solidFill>
              </a:rPr>
              <a:t>н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r>
              <a:rPr lang="ru-KZ" altLang="ru-RU" dirty="0">
                <a:solidFill>
                  <a:srgbClr val="FFC000"/>
                </a:solidFill>
              </a:rPr>
              <a:t>н</a:t>
            </a:r>
            <a:r>
              <a:rPr lang="kk-KZ" altLang="ru-RU" dirty="0">
                <a:solidFill>
                  <a:srgbClr val="FFC000"/>
                </a:solidFill>
              </a:rPr>
              <a:t>и</a:t>
            </a:r>
            <a:r>
              <a:rPr lang="ru-KZ" altLang="ru-RU" dirty="0">
                <a:solidFill>
                  <a:srgbClr val="FFC000"/>
                </a:solidFill>
              </a:rPr>
              <a:t>е </a:t>
            </a:r>
            <a:r>
              <a:rPr lang="kk-KZ" altLang="ru-RU" dirty="0">
                <a:solidFill>
                  <a:srgbClr val="FFC000"/>
                </a:solidFill>
              </a:rPr>
              <a:t>с</a:t>
            </a:r>
            <a:r>
              <a:rPr lang="ru-KZ" altLang="ru-RU" dirty="0">
                <a:solidFill>
                  <a:srgbClr val="FFC000"/>
                </a:solidFill>
              </a:rPr>
              <a:t>т</a:t>
            </a:r>
            <a:r>
              <a:rPr lang="kk-KZ" altLang="ru-RU" dirty="0">
                <a:solidFill>
                  <a:srgbClr val="FFC000"/>
                </a:solidFill>
              </a:rPr>
              <a:t>о</a:t>
            </a:r>
            <a:r>
              <a:rPr lang="ru-KZ" altLang="ru-RU" dirty="0">
                <a:solidFill>
                  <a:srgbClr val="FFC000"/>
                </a:solidFill>
              </a:rPr>
              <a:t>л</a:t>
            </a:r>
            <a:r>
              <a:rPr lang="kk-KZ" altLang="ru-RU" dirty="0">
                <a:solidFill>
                  <a:srgbClr val="FFC000"/>
                </a:solidFill>
              </a:rPr>
              <a:t>б</a:t>
            </a:r>
            <a:r>
              <a:rPr lang="ru-KZ" altLang="ru-RU" dirty="0">
                <a:solidFill>
                  <a:srgbClr val="FFC000"/>
                </a:solidFill>
              </a:rPr>
              <a:t>ц</a:t>
            </a:r>
            <a:r>
              <a:rPr lang="kk-KZ" altLang="ru-RU" dirty="0">
                <a:solidFill>
                  <a:srgbClr val="FFC000"/>
                </a:solidFill>
              </a:rPr>
              <a:t>о</a:t>
            </a:r>
            <a:r>
              <a:rPr lang="ru-KZ" altLang="ru-RU" dirty="0">
                <a:solidFill>
                  <a:srgbClr val="FFC000"/>
                </a:solidFill>
              </a:rPr>
              <a:t>в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A9F88379-81F6-4D40-8BF9-F01A9AD53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341" y="2147582"/>
            <a:ext cx="9848676" cy="438744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Add an attribute of relation </a:t>
            </a:r>
            <a:r>
              <a:rPr lang="en-US" altLang="ru-RU" sz="2800" i="1" dirty="0"/>
              <a:t>R</a:t>
            </a:r>
            <a:r>
              <a:rPr lang="en-US" altLang="ru-RU" sz="2800" dirty="0"/>
              <a:t> with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 ALTER TABLE </a:t>
            </a:r>
            <a:r>
              <a:rPr lang="en-US" altLang="ru-RU" sz="2800" i="1" dirty="0"/>
              <a:t>R</a:t>
            </a:r>
            <a:r>
              <a:rPr lang="en-US" altLang="ru-RU" sz="2800" dirty="0">
                <a:latin typeface="Courier" charset="0"/>
              </a:rPr>
              <a:t> ADD </a:t>
            </a:r>
            <a:r>
              <a:rPr lang="en-US" altLang="ru-RU" sz="2800" dirty="0"/>
              <a:t>&lt;column declaration&gt;</a:t>
            </a:r>
            <a:r>
              <a:rPr lang="en-US" altLang="ru-RU" sz="2800" dirty="0">
                <a:latin typeface="Courier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28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400" dirty="0"/>
              <a:t> Example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 ALTER TABLE Shops ADD phone CHAR(16)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	DEFAULT 'unlisted';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2800" dirty="0"/>
          </a:p>
          <a:p>
            <a:pPr>
              <a:lnSpc>
                <a:spcPct val="90000"/>
              </a:lnSpc>
            </a:pPr>
            <a:r>
              <a:rPr lang="en-US" altLang="ru-RU" sz="2800" dirty="0"/>
              <a:t>Columns may also be dropped.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 ALTER TABLE Shops DROP license;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2800" dirty="0">
              <a:latin typeface="Courier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368830E0-1F87-47B8-982B-ED55870BF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0014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 Views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D47C4A09-C77B-4038-9CB0-B8E12D0073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897" y="2239860"/>
            <a:ext cx="8724551" cy="435289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Выражение, описывающее таблицу </a:t>
            </a:r>
            <a:endParaRPr lang="ru-KZ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без ее создания.</a:t>
            </a: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r>
              <a:rPr lang="en-US" altLang="ru-RU" sz="2800" dirty="0"/>
              <a:t>View definition form is: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/>
              <a:t>		</a:t>
            </a:r>
            <a:r>
              <a:rPr lang="en-US" altLang="ru-RU" sz="2400" dirty="0">
                <a:latin typeface="Courier" charset="0"/>
              </a:rPr>
              <a:t>CREATE VIEW</a:t>
            </a:r>
            <a:r>
              <a:rPr lang="en-US" altLang="ru-RU" sz="2400" dirty="0"/>
              <a:t> &lt;name&gt; </a:t>
            </a:r>
            <a:r>
              <a:rPr lang="en-US" altLang="ru-RU" sz="2400" dirty="0">
                <a:latin typeface="Courier" charset="0"/>
              </a:rPr>
              <a:t>AS</a:t>
            </a:r>
            <a:r>
              <a:rPr lang="en-US" altLang="ru-RU" sz="2400" dirty="0"/>
              <a:t>  &lt;query&gt;;</a:t>
            </a:r>
          </a:p>
        </p:txBody>
      </p:sp>
      <p:pic>
        <p:nvPicPr>
          <p:cNvPr id="284676" name="Picture 4">
            <a:extLst>
              <a:ext uri="{FF2B5EF4-FFF2-40B4-BE49-F238E27FC236}">
                <a16:creationId xmlns:a16="http://schemas.microsoft.com/office/drawing/2014/main" id="{4E78940C-83C4-430F-AD45-2DF0DADEE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009" y="2122414"/>
            <a:ext cx="2583271" cy="411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159B9456-083C-4AFB-9025-3B6777101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ru-KZ" altLang="ru-RU" dirty="0">
                <a:solidFill>
                  <a:srgbClr val="FFC000"/>
                </a:solidFill>
              </a:rPr>
              <a:t>П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r>
              <a:rPr lang="ru-KZ" altLang="ru-RU" dirty="0">
                <a:solidFill>
                  <a:srgbClr val="FFC000"/>
                </a:solidFill>
              </a:rPr>
              <a:t>и</a:t>
            </a:r>
            <a:r>
              <a:rPr lang="kk-KZ" altLang="ru-RU" dirty="0">
                <a:solidFill>
                  <a:srgbClr val="FFC000"/>
                </a:solidFill>
              </a:rPr>
              <a:t>м</a:t>
            </a:r>
            <a:r>
              <a:rPr lang="ru-KZ" altLang="ru-RU" dirty="0">
                <a:solidFill>
                  <a:srgbClr val="FFC000"/>
                </a:solidFill>
              </a:rPr>
              <a:t>е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r>
              <a:rPr lang="ru-KZ" altLang="ru-RU" dirty="0">
                <a:solidFill>
                  <a:srgbClr val="FFC000"/>
                </a:solidFill>
              </a:rPr>
              <a:t>ы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6BB8B4C7-175A-4DA7-9C9C-CA3024BAC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The view </a:t>
            </a:r>
            <a:r>
              <a:rPr lang="en-US" altLang="ru-RU" sz="2400" dirty="0" err="1">
                <a:latin typeface="Courier" charset="0"/>
              </a:rPr>
              <a:t>CanConsume</a:t>
            </a:r>
            <a:r>
              <a:rPr lang="en-US" altLang="ru-RU" sz="2400" dirty="0"/>
              <a:t> is the set of consumer-apple pairs such that the consumer frequents at least one apple that serves the apple.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CREATE VIEW </a:t>
            </a:r>
            <a:r>
              <a:rPr lang="en-US" altLang="ru-RU" sz="2000" dirty="0" err="1">
                <a:latin typeface="Courier" charset="0"/>
              </a:rPr>
              <a:t>CanConsume</a:t>
            </a:r>
            <a:r>
              <a:rPr lang="en-US" altLang="ru-RU" sz="2000" dirty="0">
                <a:latin typeface="Courier" charset="0"/>
              </a:rPr>
              <a:t> AS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SELECT consumer, apple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FROM Frequents, Sells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WHERE </a:t>
            </a:r>
            <a:r>
              <a:rPr lang="en-US" altLang="ru-RU" sz="2000" dirty="0" err="1">
                <a:latin typeface="Courier" charset="0"/>
              </a:rPr>
              <a:t>Frequents.apple</a:t>
            </a:r>
            <a:r>
              <a:rPr lang="en-US" altLang="ru-RU" sz="2000" dirty="0">
                <a:latin typeface="Courier" charset="0"/>
              </a:rPr>
              <a:t> = </a:t>
            </a:r>
            <a:r>
              <a:rPr lang="en-US" altLang="ru-RU" sz="2000" dirty="0" err="1">
                <a:latin typeface="Courier" charset="0"/>
              </a:rPr>
              <a:t>Sells.apple</a:t>
            </a:r>
            <a:r>
              <a:rPr lang="en-US" altLang="ru-RU" sz="2000" dirty="0">
                <a:latin typeface="Courier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 Querying Views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Treat the view as if it were a materialized relation.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 Example</a:t>
            </a:r>
            <a:endParaRPr lang="en-US" altLang="ru-RU" sz="2400" dirty="0">
              <a:latin typeface="Courier" charset="0"/>
            </a:endParaRP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SELECT apple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FROM </a:t>
            </a:r>
            <a:r>
              <a:rPr lang="en-US" altLang="ru-RU" sz="2000" dirty="0" err="1">
                <a:latin typeface="Courier" charset="0"/>
              </a:rPr>
              <a:t>CanConsume</a:t>
            </a:r>
            <a:endParaRPr lang="en-US" altLang="ru-RU" sz="2000" dirty="0">
              <a:latin typeface="Courier" charset="0"/>
            </a:endParaRP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WHERE consumer = ‘Sally’;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1026">
            <a:extLst>
              <a:ext uri="{FF2B5EF4-FFF2-40B4-BE49-F238E27FC236}">
                <a16:creationId xmlns:a16="http://schemas.microsoft.com/office/drawing/2014/main" id="{B9A635F9-9711-4E7D-ABA9-B1D6388AA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kk-KZ" altLang="ru-RU" dirty="0">
                <a:solidFill>
                  <a:srgbClr val="FFC000"/>
                </a:solidFill>
              </a:rPr>
              <a:t>Из</a:t>
            </a:r>
            <a:r>
              <a:rPr lang="ru-KZ" altLang="ru-RU" dirty="0">
                <a:solidFill>
                  <a:srgbClr val="FFC000"/>
                </a:solidFill>
              </a:rPr>
              <a:t>м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r>
              <a:rPr lang="ru-KZ" altLang="ru-RU" dirty="0">
                <a:solidFill>
                  <a:srgbClr val="FFC000"/>
                </a:solidFill>
              </a:rPr>
              <a:t>н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r>
              <a:rPr lang="ru-KZ" altLang="ru-RU" dirty="0">
                <a:solidFill>
                  <a:srgbClr val="FFC000"/>
                </a:solidFill>
              </a:rPr>
              <a:t>н</a:t>
            </a:r>
            <a:r>
              <a:rPr lang="kk-KZ" altLang="ru-RU" dirty="0">
                <a:solidFill>
                  <a:srgbClr val="FFC000"/>
                </a:solidFill>
              </a:rPr>
              <a:t>и</a:t>
            </a:r>
            <a:r>
              <a:rPr lang="ru-KZ" altLang="ru-RU" dirty="0">
                <a:solidFill>
                  <a:srgbClr val="FFC000"/>
                </a:solidFill>
              </a:rPr>
              <a:t>я </a:t>
            </a:r>
            <a:r>
              <a:rPr lang="kk-KZ" altLang="ru-RU" dirty="0">
                <a:solidFill>
                  <a:srgbClr val="FFC000"/>
                </a:solidFill>
              </a:rPr>
              <a:t>Б</a:t>
            </a:r>
            <a:r>
              <a:rPr lang="ru-KZ" altLang="ru-RU" dirty="0">
                <a:solidFill>
                  <a:srgbClr val="FFC000"/>
                </a:solidFill>
              </a:rPr>
              <a:t>Д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66243" name="Rectangle 1027">
            <a:extLst>
              <a:ext uri="{FF2B5EF4-FFF2-40B4-BE49-F238E27FC236}">
                <a16:creationId xmlns:a16="http://schemas.microsoft.com/office/drawing/2014/main" id="{03051620-C008-4083-A98E-93EDE4C23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46913"/>
            <a:ext cx="9529893" cy="44965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ru-RU" sz="2400" i="1" dirty="0"/>
              <a:t>Modification</a:t>
            </a:r>
            <a:r>
              <a:rPr lang="en-US" altLang="ru-RU" sz="2400" dirty="0"/>
              <a:t> = insert + delete + update.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Insertion of a Tuple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INSERT INTO</a:t>
            </a:r>
            <a:r>
              <a:rPr lang="en-US" altLang="ru-RU" sz="2400" dirty="0"/>
              <a:t> relation </a:t>
            </a:r>
            <a:r>
              <a:rPr lang="en-US" altLang="ru-RU" sz="2400" dirty="0">
                <a:latin typeface="Courier" charset="0"/>
              </a:rPr>
              <a:t>VALUES</a:t>
            </a:r>
            <a:r>
              <a:rPr lang="en-US" altLang="ru-RU" sz="2400" dirty="0"/>
              <a:t> (list of values).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Inserts the tuple = list of values, associating values with attributes in the order the attributes were declared.</a:t>
            </a:r>
          </a:p>
          <a:p>
            <a:pPr lvl="1">
              <a:lnSpc>
                <a:spcPct val="90000"/>
              </a:lnSpc>
            </a:pPr>
            <a:r>
              <a:rPr lang="en-US" altLang="ru-RU" sz="2000" dirty="0"/>
              <a:t>Forget the order?  List the attributes as arguments of the relation.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Likes(</a:t>
            </a:r>
            <a:r>
              <a:rPr lang="en-US" altLang="ru-RU" sz="2400" u="sng" dirty="0">
                <a:latin typeface="Courier" charset="0"/>
              </a:rPr>
              <a:t>consumer</a:t>
            </a:r>
            <a:r>
              <a:rPr lang="en-US" altLang="ru-RU" sz="2400" dirty="0">
                <a:latin typeface="Courier" charset="0"/>
              </a:rPr>
              <a:t>, apple)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Insert the fact that Sally likes Bud.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INSERT INTO Likes(consumer, apple)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VALUES('Sally’, ‘Green');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5A4BD455-9040-4491-BCE0-17EBEEDD8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Вставка результата запроса 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8E9B2CE1-DCDE-4A31-B3A7-9674984EC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63692"/>
            <a:ext cx="9401008" cy="43371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INSERT INTO</a:t>
            </a:r>
            <a:r>
              <a:rPr lang="en-US" altLang="ru-RU" sz="2000" dirty="0"/>
              <a:t> relation (subquery).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dirty="0"/>
              <a:t>Example</a:t>
            </a:r>
            <a:endParaRPr lang="en-US" altLang="ru-RU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Frequents(</a:t>
            </a:r>
            <a:r>
              <a:rPr lang="en-US" altLang="ru-RU" sz="2000" u="sng" dirty="0">
                <a:latin typeface="Courier" charset="0"/>
              </a:rPr>
              <a:t>consumer</a:t>
            </a:r>
            <a:r>
              <a:rPr lang="en-US" altLang="ru-RU" sz="2000" dirty="0">
                <a:latin typeface="Courier" charset="0"/>
              </a:rPr>
              <a:t>, shop)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5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CREATE TABLE </a:t>
            </a:r>
            <a:r>
              <a:rPr lang="en-US" altLang="ru-RU" sz="2000" dirty="0" err="1">
                <a:latin typeface="Courier" charset="0"/>
              </a:rPr>
              <a:t>PotBuddies</a:t>
            </a:r>
            <a:r>
              <a:rPr lang="en-US" altLang="ru-RU" sz="2000" dirty="0">
                <a:latin typeface="Courier" charset="0"/>
              </a:rPr>
              <a:t>(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		name char(30)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5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INSERT INTO </a:t>
            </a:r>
            <a:r>
              <a:rPr lang="en-US" altLang="ru-RU" sz="2000" dirty="0" err="1">
                <a:latin typeface="Courier" charset="0"/>
              </a:rPr>
              <a:t>PotBuddies</a:t>
            </a:r>
            <a:endParaRPr lang="en-US" altLang="ru-RU" sz="20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(SELECT DISTINCT d2.consumer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 FROM Frequents d1, Frequents d2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 WHERE d1.consumer = 'Sally'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		 d2.consumer &lt;&gt; 'Sally'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		 d1.shop = d2.shop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6E29B5D2-B087-4350-94F1-69F3F1063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ru-KZ" altLang="ru-RU" dirty="0">
                <a:solidFill>
                  <a:srgbClr val="FFC000"/>
                </a:solidFill>
              </a:rPr>
              <a:t>у</a:t>
            </a:r>
            <a:r>
              <a:rPr lang="kk-KZ" altLang="ru-RU" dirty="0">
                <a:solidFill>
                  <a:srgbClr val="FFC000"/>
                </a:solidFill>
              </a:rPr>
              <a:t>д</a:t>
            </a:r>
            <a:r>
              <a:rPr lang="ru-KZ" altLang="ru-RU" dirty="0">
                <a:solidFill>
                  <a:srgbClr val="FFC000"/>
                </a:solidFill>
              </a:rPr>
              <a:t>а</a:t>
            </a:r>
            <a:r>
              <a:rPr lang="kk-KZ" altLang="ru-RU" dirty="0">
                <a:solidFill>
                  <a:srgbClr val="FFC000"/>
                </a:solidFill>
              </a:rPr>
              <a:t>л</a:t>
            </a:r>
            <a:r>
              <a:rPr lang="ru-KZ" altLang="ru-RU" dirty="0">
                <a:solidFill>
                  <a:srgbClr val="FFC000"/>
                </a:solidFill>
              </a:rPr>
              <a:t>е</a:t>
            </a:r>
            <a:r>
              <a:rPr lang="kk-KZ" altLang="ru-RU" dirty="0">
                <a:solidFill>
                  <a:srgbClr val="FFC000"/>
                </a:solidFill>
              </a:rPr>
              <a:t>н</a:t>
            </a:r>
            <a:r>
              <a:rPr lang="ru-KZ" altLang="ru-RU" dirty="0">
                <a:solidFill>
                  <a:srgbClr val="FFC000"/>
                </a:solidFill>
              </a:rPr>
              <a:t>и</a:t>
            </a:r>
            <a:r>
              <a:rPr lang="kk-KZ" altLang="ru-RU" dirty="0">
                <a:solidFill>
                  <a:srgbClr val="FFC000"/>
                </a:solidFill>
              </a:rPr>
              <a:t>е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2D181D49-543D-41DB-9FB8-BFDD73FE2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63692"/>
            <a:ext cx="9401008" cy="42609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DELETE FROM</a:t>
            </a:r>
            <a:r>
              <a:rPr lang="en-US" altLang="ru-RU" sz="2400" dirty="0"/>
              <a:t> relation </a:t>
            </a:r>
            <a:r>
              <a:rPr lang="en-US" altLang="ru-RU" sz="2400" dirty="0">
                <a:latin typeface="Courier" charset="0"/>
              </a:rPr>
              <a:t>WHERE</a:t>
            </a:r>
            <a:r>
              <a:rPr lang="en-US" altLang="ru-RU" sz="2400" dirty="0"/>
              <a:t> condition.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Удаляет все кортежи, удовлетворяющие условию, из именованного отношения</a:t>
            </a:r>
            <a:r>
              <a:rPr lang="en-US" altLang="ru-RU" sz="2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Sally no longer likes Bud.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Likes(</a:t>
            </a:r>
            <a:r>
              <a:rPr lang="en-US" altLang="ru-RU" sz="2400" u="sng" dirty="0">
                <a:latin typeface="Courier" charset="0"/>
              </a:rPr>
              <a:t>consumer</a:t>
            </a:r>
            <a:r>
              <a:rPr lang="en-US" altLang="ru-RU" sz="2400" dirty="0">
                <a:latin typeface="Courier" charset="0"/>
              </a:rPr>
              <a:t>, apple)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6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DELETE FROM Likes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WHERE consumer = 'Sally'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		apple = ‘Green';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Make the </a:t>
            </a:r>
            <a:r>
              <a:rPr lang="en-US" altLang="ru-RU" sz="2400" dirty="0">
                <a:latin typeface="Courier" charset="0"/>
              </a:rPr>
              <a:t>Likes</a:t>
            </a:r>
            <a:r>
              <a:rPr lang="en-US" altLang="ru-RU" sz="2400" dirty="0"/>
              <a:t> relation empty.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DELETE FROM Likes;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40DF6163-F116-4778-910F-8C520CA5D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ru-KZ" altLang="ru-RU" dirty="0">
                <a:solidFill>
                  <a:srgbClr val="FFC000"/>
                </a:solidFill>
              </a:rPr>
              <a:t>п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r>
              <a:rPr lang="ru-KZ" altLang="ru-RU" dirty="0">
                <a:solidFill>
                  <a:srgbClr val="FFC000"/>
                </a:solidFill>
              </a:rPr>
              <a:t>и</a:t>
            </a:r>
            <a:r>
              <a:rPr lang="kk-KZ" altLang="ru-RU" dirty="0">
                <a:solidFill>
                  <a:srgbClr val="FFC000"/>
                </a:solidFill>
              </a:rPr>
              <a:t>м</a:t>
            </a:r>
            <a:r>
              <a:rPr lang="ru-KZ" altLang="ru-RU" dirty="0">
                <a:solidFill>
                  <a:srgbClr val="FFC000"/>
                </a:solidFill>
              </a:rPr>
              <a:t>е</a:t>
            </a:r>
            <a:r>
              <a:rPr lang="kk-KZ" altLang="ru-RU" dirty="0">
                <a:solidFill>
                  <a:srgbClr val="FFC000"/>
                </a:solidFill>
              </a:rPr>
              <a:t>р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54EB593F-19E2-4D58-920B-32F26A75A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1" y="2030136"/>
            <a:ext cx="10097993" cy="45048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Удалить все яблоки, для которых есть другое яблоко того же производителя</a:t>
            </a:r>
            <a:r>
              <a:rPr lang="en-US" altLang="ru-RU" sz="28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Apples(</a:t>
            </a:r>
            <a:r>
              <a:rPr lang="en-US" altLang="ru-RU" sz="2800" u="sng" dirty="0">
                <a:latin typeface="Courier" charset="0"/>
              </a:rPr>
              <a:t>name</a:t>
            </a:r>
            <a:r>
              <a:rPr lang="en-US" altLang="ru-RU" sz="2800" dirty="0">
                <a:latin typeface="Courier" charset="0"/>
              </a:rPr>
              <a:t>, </a:t>
            </a:r>
            <a:r>
              <a:rPr lang="en-US" altLang="ru-RU" sz="2800" dirty="0" err="1">
                <a:latin typeface="Courier" charset="0"/>
              </a:rPr>
              <a:t>manf</a:t>
            </a:r>
            <a:r>
              <a:rPr lang="en-US" altLang="ru-RU" sz="2800" dirty="0">
                <a:latin typeface="Courier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7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DELETE FROM Apples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WHERE EXISTS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(SELECT name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 FROM Apples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 WHERE </a:t>
            </a:r>
            <a:r>
              <a:rPr lang="en-US" altLang="ru-RU" sz="2800" dirty="0" err="1">
                <a:latin typeface="Courier" charset="0"/>
              </a:rPr>
              <a:t>manf</a:t>
            </a:r>
            <a:r>
              <a:rPr lang="en-US" altLang="ru-RU" sz="2800" dirty="0">
                <a:latin typeface="Courier" charset="0"/>
              </a:rPr>
              <a:t> = </a:t>
            </a:r>
            <a:r>
              <a:rPr lang="en-US" altLang="ru-RU" sz="2800" dirty="0" err="1">
                <a:latin typeface="Courier" charset="0"/>
              </a:rPr>
              <a:t>p.manf</a:t>
            </a:r>
            <a:r>
              <a:rPr lang="en-US" altLang="ru-RU" sz="2800" dirty="0">
                <a:latin typeface="Courier" charset="0"/>
              </a:rPr>
              <a:t>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	 name &lt;&gt; p.name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);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Обратите внимание на псевдоним отношения, из которого происходит удаление</a:t>
            </a:r>
            <a:r>
              <a:rPr lang="en-US" altLang="ru-RU" sz="28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6551E2DB-BB19-46CB-8A21-E74F338A9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4" y="897622"/>
            <a:ext cx="10830187" cy="60960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Updates</a:t>
            </a:r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66ECE6D3-BFFD-4FBE-A0BC-04812B110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0785" y="2181137"/>
            <a:ext cx="9751503" cy="42196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UPDATE</a:t>
            </a:r>
            <a:r>
              <a:rPr lang="en-US" altLang="ru-RU" sz="2400" dirty="0"/>
              <a:t> relation </a:t>
            </a:r>
            <a:r>
              <a:rPr lang="en-US" altLang="ru-RU" sz="2400" dirty="0">
                <a:latin typeface="Courier" charset="0"/>
              </a:rPr>
              <a:t>SET</a:t>
            </a:r>
            <a:r>
              <a:rPr lang="en-US" altLang="ru-RU" sz="2400" dirty="0"/>
              <a:t> list of assignments </a:t>
            </a:r>
            <a:r>
              <a:rPr lang="en-US" altLang="ru-RU" sz="2400" dirty="0">
                <a:latin typeface="Courier" charset="0"/>
              </a:rPr>
              <a:t>WHERE </a:t>
            </a:r>
            <a:r>
              <a:rPr lang="en-US" altLang="ru-RU" sz="2400" dirty="0"/>
              <a:t>condition.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/>
              <a:t>Drinker Fred's phone number is 555-1212.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Consumers(</a:t>
            </a:r>
            <a:r>
              <a:rPr lang="en-US" altLang="ru-RU" sz="2400" u="sng" dirty="0">
                <a:latin typeface="Courier" charset="0"/>
              </a:rPr>
              <a:t>name</a:t>
            </a:r>
            <a:r>
              <a:rPr lang="en-US" altLang="ru-RU" sz="2400" dirty="0">
                <a:latin typeface="Courier" charset="0"/>
              </a:rPr>
              <a:t>, </a:t>
            </a:r>
            <a:r>
              <a:rPr lang="en-US" altLang="ru-RU" sz="2400" dirty="0" err="1">
                <a:latin typeface="Courier" charset="0"/>
              </a:rPr>
              <a:t>addr</a:t>
            </a:r>
            <a:r>
              <a:rPr lang="en-US" altLang="ru-RU" sz="2400" dirty="0">
                <a:latin typeface="Courier" charset="0"/>
              </a:rPr>
              <a:t>, phone)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ru-RU" sz="600" dirty="0">
              <a:latin typeface="Courier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UPDATE Consumers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SET phone = '555-1212'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WHERE name = 'Fred';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3600" dirty="0"/>
              <a:t>Example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/>
              <a:t>Make $4 the maximum price for apple.</a:t>
            </a:r>
          </a:p>
          <a:p>
            <a:pPr>
              <a:lnSpc>
                <a:spcPct val="80000"/>
              </a:lnSpc>
            </a:pPr>
            <a:r>
              <a:rPr lang="en-US" altLang="ru-RU" sz="2400" dirty="0"/>
              <a:t>Updates many tuples at once.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Sells(</a:t>
            </a:r>
            <a:r>
              <a:rPr lang="en-US" altLang="ru-RU" sz="2400" u="sng" dirty="0">
                <a:latin typeface="Courier" charset="0"/>
              </a:rPr>
              <a:t>shop</a:t>
            </a:r>
            <a:r>
              <a:rPr lang="en-US" altLang="ru-RU" sz="2400" dirty="0">
                <a:latin typeface="Courier" charset="0"/>
              </a:rPr>
              <a:t>, apple, price)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ru-RU" sz="600" dirty="0">
              <a:latin typeface="Courier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UPDATE Sells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SET price = 4.00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WHERE price &gt; 4.00;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0FBD444E-AC24-421F-A30E-5612FE8BF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Определение схемы базы данных 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A0BE54BB-A511-45F3-BD4E-CFA35CDB2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2730" y="2164360"/>
            <a:ext cx="9319470" cy="38554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CREATE TABLE</a:t>
            </a:r>
            <a:r>
              <a:rPr lang="en-US" altLang="ru-RU" sz="2400" dirty="0"/>
              <a:t> name (list of elements).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Основными элементами являются атрибуты и их типы, но также появляются ключевые объявления и ограничения.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Аналогичные команды CREATE X для других элементов схемы X: представлений, индексов, утверждений, триггеров.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«DROP X </a:t>
            </a:r>
            <a:r>
              <a:rPr lang="ru-RU" sz="2400" dirty="0" err="1"/>
              <a:t>name</a:t>
            </a:r>
            <a:r>
              <a:rPr lang="ru-RU" sz="2400" dirty="0"/>
              <a:t>» удаляет созданный элемент вида X с таким именем. </a:t>
            </a:r>
          </a:p>
          <a:p>
            <a:pPr>
              <a:lnSpc>
                <a:spcPct val="90000"/>
              </a:lnSpc>
            </a:pPr>
            <a:r>
              <a:rPr lang="en-US" altLang="ru-RU" sz="4000" dirty="0"/>
              <a:t>Example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name VARCHAR(20),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);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endParaRPr lang="en-US" altLang="ru-RU" sz="700" dirty="0"/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DROP TABLE Sells;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8541759D-ED28-4176-90D5-E34E03CA4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kk-KZ" altLang="ru-RU" dirty="0">
                <a:solidFill>
                  <a:srgbClr val="FFC000"/>
                </a:solidFill>
              </a:rPr>
              <a:t>Типы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5AE28DF2-1C22-46C7-8E7C-E3C9E3915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80497"/>
            <a:ext cx="11029616" cy="2659952"/>
          </a:xfrm>
        </p:spPr>
        <p:txBody>
          <a:bodyPr/>
          <a:lstStyle/>
          <a:p>
            <a:pPr marL="533400" indent="-533400"/>
            <a:r>
              <a:rPr lang="en-US" altLang="ru-RU" dirty="0">
                <a:latin typeface="Courier" charset="0"/>
              </a:rPr>
              <a:t>INT</a:t>
            </a:r>
            <a:r>
              <a:rPr lang="en-US" altLang="ru-RU" dirty="0"/>
              <a:t> or </a:t>
            </a:r>
            <a:r>
              <a:rPr lang="en-US" altLang="ru-RU" dirty="0">
                <a:latin typeface="Courier" charset="0"/>
              </a:rPr>
              <a:t>INTEGER</a:t>
            </a:r>
            <a:r>
              <a:rPr lang="en-US" altLang="ru-RU" dirty="0"/>
              <a:t>.</a:t>
            </a:r>
          </a:p>
          <a:p>
            <a:pPr marL="533400" indent="-533400"/>
            <a:r>
              <a:rPr lang="en-US" altLang="ru-RU" dirty="0">
                <a:latin typeface="Courier" charset="0"/>
              </a:rPr>
              <a:t>REAL</a:t>
            </a:r>
            <a:r>
              <a:rPr lang="en-US" altLang="ru-RU" dirty="0"/>
              <a:t> or </a:t>
            </a:r>
            <a:r>
              <a:rPr lang="en-US" altLang="ru-RU" dirty="0">
                <a:latin typeface="Courier" charset="0"/>
              </a:rPr>
              <a:t>FLOAT</a:t>
            </a:r>
            <a:r>
              <a:rPr lang="en-US" altLang="ru-RU" dirty="0"/>
              <a:t>.</a:t>
            </a:r>
          </a:p>
          <a:p>
            <a:pPr marL="533400" indent="-533400"/>
            <a:r>
              <a:rPr lang="en-US" altLang="ru-RU" dirty="0">
                <a:latin typeface="Courier" charset="0"/>
              </a:rPr>
              <a:t>CHAR(</a:t>
            </a:r>
            <a:r>
              <a:rPr lang="en-US" altLang="ru-RU" i="1" dirty="0"/>
              <a:t>n</a:t>
            </a:r>
            <a:r>
              <a:rPr lang="en-US" altLang="ru-RU" dirty="0">
                <a:latin typeface="Courier" charset="0"/>
              </a:rPr>
              <a:t>)</a:t>
            </a:r>
            <a:r>
              <a:rPr lang="en-US" altLang="ru-RU" dirty="0"/>
              <a:t> = fixed length character string, padded with “pad characters.”</a:t>
            </a:r>
          </a:p>
          <a:p>
            <a:pPr marL="533400" indent="-533400"/>
            <a:r>
              <a:rPr lang="en-US" altLang="ru-RU" dirty="0">
                <a:latin typeface="Courier" charset="0"/>
              </a:rPr>
              <a:t>VARCHAR</a:t>
            </a:r>
            <a:r>
              <a:rPr lang="en-US" altLang="ru-RU" dirty="0"/>
              <a:t>(</a:t>
            </a:r>
            <a:r>
              <a:rPr lang="en-US" altLang="ru-RU" i="1" dirty="0"/>
              <a:t>n</a:t>
            </a:r>
            <a:r>
              <a:rPr lang="en-US" altLang="ru-RU" dirty="0">
                <a:latin typeface="Courier" charset="0"/>
              </a:rPr>
              <a:t>)</a:t>
            </a:r>
            <a:r>
              <a:rPr lang="en-US" altLang="ru-RU" dirty="0"/>
              <a:t> = variable-length strings up to </a:t>
            </a:r>
            <a:r>
              <a:rPr lang="en-US" altLang="ru-RU" i="1" dirty="0"/>
              <a:t>n</a:t>
            </a:r>
            <a:r>
              <a:rPr lang="en-US" altLang="ru-RU" dirty="0"/>
              <a:t> characters.</a:t>
            </a:r>
          </a:p>
          <a:p>
            <a:pPr marL="914400" lvl="1" indent="-457200"/>
            <a:r>
              <a:rPr lang="en-US" altLang="ru-RU" dirty="0"/>
              <a:t>Oracle uses </a:t>
            </a:r>
            <a:r>
              <a:rPr lang="en-US" altLang="ru-RU" dirty="0">
                <a:latin typeface="Courier" charset="0"/>
              </a:rPr>
              <a:t>VARCHAR2</a:t>
            </a:r>
            <a:r>
              <a:rPr lang="en-US" altLang="ru-RU" dirty="0"/>
              <a:t>(</a:t>
            </a:r>
            <a:r>
              <a:rPr lang="en-US" altLang="ru-RU" i="1" dirty="0"/>
              <a:t>n</a:t>
            </a:r>
            <a:r>
              <a:rPr lang="en-US" altLang="ru-RU" dirty="0">
                <a:latin typeface="Courier" charset="0"/>
              </a:rPr>
              <a:t>)</a:t>
            </a:r>
            <a:r>
              <a:rPr lang="en-US" altLang="ru-RU" dirty="0"/>
              <a:t> as well. PostgreSQL uses </a:t>
            </a:r>
            <a:r>
              <a:rPr lang="en-US" altLang="ru-RU" dirty="0">
                <a:latin typeface="Courier" charset="0"/>
              </a:rPr>
              <a:t>VARCHAR</a:t>
            </a:r>
            <a:r>
              <a:rPr lang="en-US" altLang="ru-RU" dirty="0"/>
              <a:t> and does not support </a:t>
            </a:r>
            <a:r>
              <a:rPr lang="en-US" altLang="ru-RU" dirty="0">
                <a:latin typeface="Courier" charset="0"/>
              </a:rPr>
              <a:t>VARCHAR2</a:t>
            </a:r>
            <a:r>
              <a:rPr lang="en-US" alt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EDDD22D5-18F9-4187-BE56-79A2343C5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5343" y="780175"/>
            <a:ext cx="10310070" cy="771787"/>
          </a:xfrm>
        </p:spPr>
        <p:txBody>
          <a:bodyPr/>
          <a:lstStyle/>
          <a:p>
            <a:pPr algn="ctr"/>
            <a:r>
              <a:rPr lang="kk-KZ" altLang="ru-RU" dirty="0">
                <a:solidFill>
                  <a:srgbClr val="FFC000"/>
                </a:solidFill>
              </a:rPr>
              <a:t>Типы</a:t>
            </a:r>
            <a:endParaRPr lang="ru-RU" altLang="ru-RU" dirty="0">
              <a:solidFill>
                <a:srgbClr val="FFC000"/>
              </a:solidFill>
            </a:endParaRP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AD8B985B-8052-42C5-AD22-F8CC7CF608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341" y="2013358"/>
            <a:ext cx="9785059" cy="431124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NUMERIC(</a:t>
            </a:r>
            <a:r>
              <a:rPr lang="en-US" altLang="ru-RU" sz="2800" i="1" dirty="0"/>
              <a:t>precision, decimal</a:t>
            </a:r>
            <a:r>
              <a:rPr lang="en-US" altLang="ru-RU" sz="2800" dirty="0">
                <a:latin typeface="Courier" charset="0"/>
              </a:rPr>
              <a:t>)</a:t>
            </a:r>
            <a:r>
              <a:rPr lang="en-US" altLang="ru-RU" sz="2800" dirty="0"/>
              <a:t> is a number with </a:t>
            </a:r>
            <a:r>
              <a:rPr lang="en-US" altLang="ru-RU" sz="2800" i="1" dirty="0"/>
              <a:t>precision</a:t>
            </a:r>
            <a:r>
              <a:rPr lang="en-US" altLang="ru-RU" sz="2800" dirty="0"/>
              <a:t> digits with the decimal point </a:t>
            </a:r>
            <a:r>
              <a:rPr lang="en-US" altLang="ru-RU" sz="2800" i="1" dirty="0"/>
              <a:t>decimal</a:t>
            </a:r>
            <a:r>
              <a:rPr lang="en-US" altLang="ru-RU" sz="2800" dirty="0"/>
              <a:t> digits from the right. </a:t>
            </a:r>
            <a:r>
              <a:rPr lang="en-US" altLang="ru-RU" sz="2800" dirty="0">
                <a:latin typeface="Courier" charset="0"/>
              </a:rPr>
              <a:t>NUMERIC(10,2)</a:t>
            </a:r>
            <a:r>
              <a:rPr lang="en-US" altLang="ru-RU" sz="2800" dirty="0"/>
              <a:t> can store ±99,999,999.99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DATE</a:t>
            </a:r>
            <a:r>
              <a:rPr lang="en-US" altLang="ru-RU" sz="2800" dirty="0"/>
              <a:t>.  SQL form is </a:t>
            </a:r>
            <a:r>
              <a:rPr lang="en-US" altLang="ru-RU" sz="2800" dirty="0">
                <a:latin typeface="Courier" charset="0"/>
              </a:rPr>
              <a:t>DATE '</a:t>
            </a:r>
            <a:r>
              <a:rPr lang="en-US" altLang="ru-RU" sz="2800" dirty="0" err="1">
                <a:latin typeface="Courier" charset="0"/>
              </a:rPr>
              <a:t>yyyy</a:t>
            </a:r>
            <a:r>
              <a:rPr lang="en-US" altLang="ru-RU" sz="2800" dirty="0">
                <a:latin typeface="Courier" charset="0"/>
              </a:rPr>
              <a:t>-mm-dd'</a:t>
            </a:r>
            <a:endParaRPr lang="en-US" altLang="ru-RU" sz="2800" dirty="0"/>
          </a:p>
          <a:p>
            <a:pPr marL="990600" lvl="1" indent="-533400">
              <a:lnSpc>
                <a:spcPct val="90000"/>
              </a:lnSpc>
              <a:buFont typeface="Times" panose="02020603050405020304" pitchFamily="18" charset="0"/>
              <a:buChar char="•"/>
            </a:pPr>
            <a:r>
              <a:rPr lang="en-US" altLang="ru-RU" sz="2400" dirty="0"/>
              <a:t>PostgreSQL follows the standard.  Oracle uses a different format.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TIME</a:t>
            </a:r>
            <a:r>
              <a:rPr lang="en-US" altLang="ru-RU" sz="2800" dirty="0"/>
              <a:t>. Form is </a:t>
            </a:r>
            <a:r>
              <a:rPr lang="en-US" altLang="ru-RU" sz="2800" dirty="0">
                <a:latin typeface="Courier" charset="0"/>
              </a:rPr>
              <a:t>TIME '</a:t>
            </a:r>
            <a:r>
              <a:rPr lang="en-US" altLang="ru-RU" sz="2800" dirty="0" err="1">
                <a:latin typeface="Courier" charset="0"/>
              </a:rPr>
              <a:t>hh:mm:ss</a:t>
            </a:r>
            <a:r>
              <a:rPr lang="en-US" altLang="ru-RU" sz="2800" dirty="0">
                <a:latin typeface="Courier" charset="0"/>
              </a:rPr>
              <a:t>[.ss…]</a:t>
            </a:r>
            <a:r>
              <a:rPr lang="en-US" altLang="ru-RU" sz="2800" dirty="0"/>
              <a:t>' in SQL.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DATETIME</a:t>
            </a:r>
            <a:r>
              <a:rPr lang="en-US" altLang="ru-RU" sz="2800" dirty="0"/>
              <a:t> or </a:t>
            </a:r>
            <a:r>
              <a:rPr lang="en-US" altLang="ru-RU" sz="2800" dirty="0">
                <a:latin typeface="Courier" charset="0"/>
              </a:rPr>
              <a:t>TIMESTAMP</a:t>
            </a:r>
            <a:r>
              <a:rPr lang="en-US" altLang="ru-RU" sz="2800" dirty="0"/>
              <a:t>. Form is </a:t>
            </a:r>
            <a:r>
              <a:rPr lang="en-US" altLang="ru-RU" sz="2800" dirty="0">
                <a:latin typeface="Courier" charset="0"/>
              </a:rPr>
              <a:t>TIMESTAMP '</a:t>
            </a:r>
            <a:r>
              <a:rPr lang="en-US" altLang="ru-RU" sz="2800" dirty="0" err="1">
                <a:latin typeface="Courier" charset="0"/>
              </a:rPr>
              <a:t>yyyy</a:t>
            </a:r>
            <a:r>
              <a:rPr lang="en-US" altLang="ru-RU" sz="2800" dirty="0">
                <a:latin typeface="Courier" charset="0"/>
              </a:rPr>
              <a:t>-mm-dd </a:t>
            </a:r>
            <a:r>
              <a:rPr lang="en-US" altLang="ru-RU" sz="2800" dirty="0" err="1">
                <a:latin typeface="Courier" charset="0"/>
              </a:rPr>
              <a:t>hh:mm:ss</a:t>
            </a:r>
            <a:r>
              <a:rPr lang="en-US" altLang="ru-RU" sz="2800" dirty="0">
                <a:latin typeface="Courier" charset="0"/>
              </a:rPr>
              <a:t>[.ss…]</a:t>
            </a:r>
            <a:r>
              <a:rPr lang="en-US" altLang="ru-RU" sz="2800" dirty="0"/>
              <a:t>' in SQL.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INTERVAL</a:t>
            </a:r>
            <a:r>
              <a:rPr lang="en-US" altLang="ru-RU" sz="2800" dirty="0"/>
              <a:t>. Form is </a:t>
            </a:r>
            <a:r>
              <a:rPr lang="en-US" altLang="ru-RU" sz="2800" dirty="0">
                <a:latin typeface="Courier" charset="0"/>
              </a:rPr>
              <a:t>INTERVAL </a:t>
            </a:r>
            <a:r>
              <a:rPr lang="en-US" altLang="ru-RU" sz="2800" dirty="0"/>
              <a:t>'</a:t>
            </a:r>
            <a:r>
              <a:rPr lang="en-US" altLang="ru-RU" sz="2800" dirty="0">
                <a:latin typeface="Courier" charset="0"/>
              </a:rPr>
              <a:t>n </a:t>
            </a:r>
            <a:r>
              <a:rPr lang="en-US" altLang="ru-RU" sz="2800" i="1" dirty="0"/>
              <a:t>period</a:t>
            </a:r>
            <a:r>
              <a:rPr lang="en-US" altLang="ru-RU" sz="2800" dirty="0"/>
              <a:t>' in PostgreSQL.  </a:t>
            </a:r>
            <a:r>
              <a:rPr lang="en-US" altLang="ru-RU" sz="2800" i="1" dirty="0"/>
              <a:t>Period</a:t>
            </a:r>
            <a:r>
              <a:rPr lang="en-US" altLang="ru-RU" sz="2800" dirty="0"/>
              <a:t> is </a:t>
            </a:r>
            <a:r>
              <a:rPr lang="en-US" altLang="ru-RU" sz="2800" dirty="0">
                <a:latin typeface="Courier" charset="0"/>
              </a:rPr>
              <a:t>month</a:t>
            </a:r>
            <a:r>
              <a:rPr lang="en-US" altLang="ru-RU" sz="2800" dirty="0"/>
              <a:t>, </a:t>
            </a:r>
            <a:r>
              <a:rPr lang="en-US" altLang="ru-RU" sz="2800" dirty="0">
                <a:latin typeface="Courier" charset="0"/>
              </a:rPr>
              <a:t>days</a:t>
            </a:r>
            <a:r>
              <a:rPr lang="en-US" altLang="ru-RU" sz="2800" dirty="0"/>
              <a:t>, </a:t>
            </a:r>
            <a:r>
              <a:rPr lang="en-US" altLang="ru-RU" sz="2800" dirty="0">
                <a:latin typeface="Courier" charset="0"/>
              </a:rPr>
              <a:t>year</a:t>
            </a:r>
            <a:r>
              <a:rPr lang="en-US" altLang="ru-RU" sz="2800" dirty="0"/>
              <a:t>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167</TotalTime>
  <Words>873</Words>
  <Application>Microsoft Office PowerPoint</Application>
  <PresentationFormat>Широкоэкранный</PresentationFormat>
  <Paragraphs>189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Corbel</vt:lpstr>
      <vt:lpstr>Courier</vt:lpstr>
      <vt:lpstr>Gill Sans MT</vt:lpstr>
      <vt:lpstr>Times</vt:lpstr>
      <vt:lpstr>Wingdings 2</vt:lpstr>
      <vt:lpstr>Zapf Dingbats</vt:lpstr>
      <vt:lpstr>Дивиденд</vt:lpstr>
      <vt:lpstr>Лекция 5</vt:lpstr>
      <vt:lpstr>Изменения БД</vt:lpstr>
      <vt:lpstr>Вставка результата запроса </vt:lpstr>
      <vt:lpstr>удаление</vt:lpstr>
      <vt:lpstr>пример</vt:lpstr>
      <vt:lpstr>Updates</vt:lpstr>
      <vt:lpstr>Определение схемы базы данных </vt:lpstr>
      <vt:lpstr>Типы</vt:lpstr>
      <vt:lpstr>Типы</vt:lpstr>
      <vt:lpstr> Объявление ключей</vt:lpstr>
      <vt:lpstr> Объявление ключей</vt:lpstr>
      <vt:lpstr> Пример</vt:lpstr>
      <vt:lpstr> Пример</vt:lpstr>
      <vt:lpstr> Другие свойства, которые вы можете присвоить атрибутам</vt:lpstr>
      <vt:lpstr>Другие свойства, которые вы можете присвоить атрибутам </vt:lpstr>
      <vt:lpstr>Interesting Defaults</vt:lpstr>
      <vt:lpstr>Изменение столбцов</vt:lpstr>
      <vt:lpstr> Views</vt:lpstr>
      <vt:lpstr>Примеры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5</dc:title>
  <dc:creator>Карюкин Владислав</dc:creator>
  <cp:lastModifiedBy>Владислав Карюкин</cp:lastModifiedBy>
  <cp:revision>7</cp:revision>
  <dcterms:created xsi:type="dcterms:W3CDTF">2021-01-10T15:00:37Z</dcterms:created>
  <dcterms:modified xsi:type="dcterms:W3CDTF">2022-01-20T15:53:00Z</dcterms:modified>
</cp:coreProperties>
</file>